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2" r:id="rId9"/>
    <p:sldId id="266" r:id="rId10"/>
    <p:sldId id="268" r:id="rId11"/>
    <p:sldId id="263" r:id="rId12"/>
    <p:sldId id="264" r:id="rId13"/>
    <p:sldId id="265" r:id="rId14"/>
  </p:sldIdLst>
  <p:sldSz cx="9144000" cy="6858000" type="screen4x3"/>
  <p:notesSz cx="6858000" cy="9144000"/>
  <p:defaultTextStyle>
    <a:defPPr>
      <a:defRPr lang="en-US"/>
    </a:defPPr>
    <a:lvl1pPr marL="0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3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40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6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33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79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26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72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C9E"/>
    <a:srgbClr val="24B0E3"/>
    <a:srgbClr val="002257"/>
    <a:srgbClr val="A7BFE7"/>
    <a:srgbClr val="BACDEC"/>
    <a:srgbClr val="C8D7F0"/>
    <a:srgbClr val="BED6FA"/>
    <a:srgbClr val="B9D4FF"/>
    <a:srgbClr val="003E8A"/>
    <a:srgbClr val="1581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94" autoAdjust="0"/>
    <p:restoredTop sz="99283" autoAdjust="0"/>
  </p:normalViewPr>
  <p:slideViewPr>
    <p:cSldViewPr>
      <p:cViewPr>
        <p:scale>
          <a:sx n="93" d="100"/>
          <a:sy n="93" d="100"/>
        </p:scale>
        <p:origin x="1042" y="-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150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DFA23-2E58-4859-A5BC-246126C12C4B}" type="datetimeFigureOut">
              <a:rPr lang="en-US" smtClean="0"/>
              <a:pPr/>
              <a:t>4/27/2017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70782-1804-468C-8F06-B64BACA471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1141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466787-A5C5-4A6E-B0B8-4A343AF81BB5}" type="datetimeFigureOut">
              <a:rPr lang="en-US" smtClean="0"/>
              <a:pPr/>
              <a:t>4/27/2017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B3F3BB-132B-418B-8D02-CAC6A9422A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208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3F3BB-132B-418B-8D02-CAC6A9422A3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3F3BB-132B-418B-8D02-CAC6A9422A3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49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_small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75905" y="6071616"/>
            <a:ext cx="572609" cy="685800"/>
          </a:xfrm>
          <a:prstGeom prst="rect">
            <a:avLst/>
          </a:prstGeom>
          <a:noFill/>
        </p:spPr>
      </p:pic>
      <p:pic>
        <p:nvPicPr>
          <p:cNvPr id="10" name="Picture 9" descr="cover_footer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875610"/>
            <a:ext cx="9220200" cy="1982391"/>
          </a:xfrm>
          <a:prstGeom prst="rect">
            <a:avLst/>
          </a:prstGeom>
        </p:spPr>
      </p:pic>
      <p:pic>
        <p:nvPicPr>
          <p:cNvPr id="11" name="Picture 10" descr="logo_small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375905" y="6071616"/>
            <a:ext cx="572609" cy="685800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143536" y="6548474"/>
            <a:ext cx="33777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1" dirty="0">
                <a:solidFill>
                  <a:srgbClr val="003E8A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Learning</a:t>
            </a:r>
            <a:r>
              <a:rPr lang="en-US" sz="800" b="1" i="1" baseline="0" dirty="0">
                <a:solidFill>
                  <a:srgbClr val="003E8A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with Purpose</a:t>
            </a:r>
            <a:endParaRPr lang="en-US" sz="800" b="1" i="1" dirty="0">
              <a:solidFill>
                <a:srgbClr val="003E8A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" name="Rounded Rectangle 6"/>
          <p:cNvSpPr/>
          <p:nvPr userDrawn="1"/>
        </p:nvSpPr>
        <p:spPr>
          <a:xfrm>
            <a:off x="1104900" y="1752600"/>
            <a:ext cx="6934200" cy="3352800"/>
          </a:xfrm>
          <a:prstGeom prst="roundRect">
            <a:avLst>
              <a:gd name="adj" fmla="val 6764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1667">
                <a:schemeClr val="bg1">
                  <a:lumMod val="95000"/>
                </a:schemeClr>
              </a:gs>
              <a:gs pos="50000">
                <a:schemeClr val="bg1"/>
              </a:gs>
            </a:gsLst>
            <a:lin ang="0" scaled="0"/>
          </a:gradFill>
          <a:ln>
            <a:noFill/>
          </a:ln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1981201"/>
            <a:ext cx="6553200" cy="144779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00" b="1">
                <a:solidFill>
                  <a:srgbClr val="003C9E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5200"/>
            <a:ext cx="6400800" cy="1447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lang="en-US" sz="2500" b="0" kern="1200" dirty="0">
                <a:solidFill>
                  <a:srgbClr val="24B0E3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876799"/>
          </a:xfrm>
          <a:prstGeom prst="rect">
            <a:avLst/>
          </a:prstGeom>
        </p:spPr>
        <p:txBody>
          <a:bodyPr/>
          <a:lstStyle>
            <a:lvl1pPr marL="342860" indent="-342860">
              <a:buFontTx/>
              <a:buBlip>
                <a:blip r:embed="rId3"/>
              </a:buBlip>
              <a:defRPr sz="250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742863" indent="-285717">
              <a:buClr>
                <a:srgbClr val="24B0E3"/>
              </a:buClr>
              <a:buFont typeface="Arial" pitchFamily="34" charset="0"/>
              <a:buChar char="•"/>
              <a:defRPr sz="220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1142867" indent="-228573"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639762"/>
          </a:xfrm>
          <a:prstGeom prst="rect">
            <a:avLst/>
          </a:prstGeom>
          <a:gradFill>
            <a:gsLst>
              <a:gs pos="100000">
                <a:schemeClr val="bg1">
                  <a:lumMod val="95000"/>
                </a:schemeClr>
              </a:gs>
              <a:gs pos="1667">
                <a:schemeClr val="bg1">
                  <a:lumMod val="95000"/>
                </a:schemeClr>
              </a:gs>
              <a:gs pos="50000">
                <a:schemeClr val="bg1"/>
              </a:gs>
            </a:gsLst>
            <a:lin ang="0" scaled="0"/>
          </a:gradFill>
          <a:ln>
            <a:noFill/>
          </a:ln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000" b="1" baseline="0" dirty="0">
                <a:solidFill>
                  <a:srgbClr val="003C9E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marL="0" lvl="0" indent="-342860">
              <a:lnSpc>
                <a:spcPct val="10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dirty="0"/>
              <a:t>Main Title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90600"/>
            <a:ext cx="8229600" cy="533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kumimoji="0" lang="en-US" sz="2300" b="0" i="0" u="none" strike="noStrike" kern="1200" cap="none" spc="0" normalizeH="0" baseline="0" dirty="0" smtClean="0">
                <a:ln>
                  <a:noFill/>
                </a:ln>
                <a:solidFill>
                  <a:srgbClr val="24B0E3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2895600"/>
            <a:ext cx="8229600" cy="639762"/>
          </a:xfrm>
          <a:prstGeom prst="rect">
            <a:avLst/>
          </a:prstGeom>
          <a:gradFill>
            <a:gsLst>
              <a:gs pos="100000">
                <a:schemeClr val="bg1">
                  <a:lumMod val="95000"/>
                </a:schemeClr>
              </a:gs>
              <a:gs pos="1667">
                <a:schemeClr val="bg1">
                  <a:lumMod val="95000"/>
                </a:schemeClr>
              </a:gs>
              <a:gs pos="50000">
                <a:schemeClr val="bg1"/>
              </a:gs>
            </a:gsLst>
            <a:lin ang="0" scaled="0"/>
          </a:gradFill>
          <a:ln>
            <a:noFill/>
          </a:ln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000" b="1" baseline="0" dirty="0">
                <a:solidFill>
                  <a:srgbClr val="003C9E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marL="0" lvl="0" indent="-342860">
              <a:lnSpc>
                <a:spcPct val="10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dirty="0"/>
              <a:t>Main 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611562"/>
            <a:ext cx="8229600" cy="533400"/>
          </a:xfrm>
          <a:prstGeom prst="rect">
            <a:avLst/>
          </a:prstGeom>
        </p:spPr>
        <p:txBody>
          <a:bodyPr anchor="ctr"/>
          <a:lstStyle>
            <a:lvl1pPr>
              <a:defRPr kumimoji="0" lang="en-US" sz="2300" b="0" i="0" u="none" strike="noStrike" cap="none" spc="0" normalizeH="0" baseline="0" dirty="0" smtClean="0">
                <a:ln>
                  <a:noFill/>
                </a:ln>
                <a:solidFill>
                  <a:srgbClr val="24B0E3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Sub Title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5029199"/>
          </a:xfrm>
          <a:prstGeom prst="rect">
            <a:avLst/>
          </a:prstGeom>
        </p:spPr>
        <p:txBody>
          <a:bodyPr/>
          <a:lstStyle>
            <a:lvl1pPr>
              <a:defRPr lang="en-US" sz="250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defRPr lang="en-US" sz="220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defRPr 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defRPr lang="en-US" sz="180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5029199"/>
          </a:xfrm>
          <a:prstGeom prst="rect">
            <a:avLst/>
          </a:prstGeom>
        </p:spPr>
        <p:txBody>
          <a:bodyPr/>
          <a:lstStyle>
            <a:lvl1pPr>
              <a:defRPr lang="en-US" sz="250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defRPr lang="en-US" sz="220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defRPr 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defRPr lang="en-US" sz="180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639762"/>
          </a:xfrm>
          <a:prstGeom prst="rect">
            <a:avLst/>
          </a:prstGeom>
          <a:gradFill>
            <a:gsLst>
              <a:gs pos="100000">
                <a:schemeClr val="bg1">
                  <a:lumMod val="95000"/>
                </a:schemeClr>
              </a:gs>
              <a:gs pos="1667">
                <a:schemeClr val="bg1">
                  <a:lumMod val="95000"/>
                </a:schemeClr>
              </a:gs>
              <a:gs pos="50000">
                <a:schemeClr val="bg1"/>
              </a:gs>
            </a:gsLst>
            <a:lin ang="0" scaled="0"/>
          </a:gradFill>
          <a:ln>
            <a:noFill/>
          </a:ln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000" b="1" baseline="0" dirty="0">
                <a:solidFill>
                  <a:srgbClr val="003C9E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marL="0" lvl="0" indent="-342860">
              <a:lnSpc>
                <a:spcPct val="10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dirty="0"/>
              <a:t>Main Title</a:t>
            </a:r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90600"/>
            <a:ext cx="8229600" cy="533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kumimoji="0" lang="en-US" sz="2500" b="0" i="0" u="none" strike="noStrike" kern="1200" cap="none" spc="0" normalizeH="0" baseline="0" dirty="0" smtClean="0">
                <a:ln>
                  <a:noFill/>
                </a:ln>
                <a:solidFill>
                  <a:srgbClr val="24B0E3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5029199"/>
          </a:xfrm>
          <a:prstGeom prst="rect">
            <a:avLst/>
          </a:prstGeom>
        </p:spPr>
        <p:txBody>
          <a:bodyPr/>
          <a:lstStyle>
            <a:lvl1pPr>
              <a:defRPr lang="en-US" sz="250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defRPr lang="en-US" sz="220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defRPr 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defRPr lang="en-US" sz="180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>
              <a:buFontTx/>
              <a:buBlip>
                <a:blip r:embed="rId4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4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4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4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4"/>
              </a:buBlip>
            </a:pPr>
            <a:r>
              <a:rPr lang="en-US"/>
              <a:t>Fifth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5029199"/>
          </a:xfrm>
          <a:prstGeom prst="rect">
            <a:avLst/>
          </a:prstGeom>
        </p:spPr>
        <p:txBody>
          <a:bodyPr/>
          <a:lstStyle>
            <a:lvl1pPr>
              <a:defRPr lang="en-US" sz="250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defRPr lang="en-US" sz="220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defRPr 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defRPr lang="en-US" sz="180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>
              <a:buFontTx/>
              <a:buBlip>
                <a:blip r:embed="rId4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4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4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4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4"/>
              </a:buBlip>
            </a:pPr>
            <a:r>
              <a:rPr lang="en-US"/>
              <a:t>Fifth level</a:t>
            </a:r>
          </a:p>
        </p:txBody>
      </p:sp>
      <p:sp>
        <p:nvSpPr>
          <p:cNvPr id="6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639762"/>
          </a:xfrm>
          <a:prstGeom prst="rect">
            <a:avLst/>
          </a:prstGeom>
          <a:gradFill>
            <a:gsLst>
              <a:gs pos="100000">
                <a:schemeClr val="bg1">
                  <a:lumMod val="95000"/>
                </a:schemeClr>
              </a:gs>
              <a:gs pos="1667">
                <a:schemeClr val="bg1">
                  <a:lumMod val="95000"/>
                </a:schemeClr>
              </a:gs>
              <a:gs pos="50000">
                <a:schemeClr val="bg1"/>
              </a:gs>
            </a:gsLst>
            <a:lin ang="0" scaled="0"/>
          </a:gradFill>
          <a:ln>
            <a:noFill/>
          </a:ln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FontTx/>
              <a:buNone/>
              <a:defRPr lang="en-US" sz="3000" b="1" baseline="0">
                <a:solidFill>
                  <a:srgbClr val="003C9E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marL="0" lvl="0" indent="-342860">
              <a:lnSpc>
                <a:spcPct val="10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dirty="0"/>
              <a:t>Main Title</a:t>
            </a:r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90600"/>
            <a:ext cx="8229600" cy="533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kumimoji="0" lang="en-US" sz="2500" b="0" i="0" u="none" strike="noStrike" kern="1200" cap="none" spc="0" normalizeH="0" baseline="0" dirty="0" smtClean="0">
                <a:ln>
                  <a:noFill/>
                </a:ln>
                <a:solidFill>
                  <a:srgbClr val="24B0E3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639762"/>
          </a:xfrm>
          <a:prstGeom prst="rect">
            <a:avLst/>
          </a:prstGeom>
          <a:gradFill>
            <a:gsLst>
              <a:gs pos="100000">
                <a:schemeClr val="bg1">
                  <a:lumMod val="95000"/>
                </a:schemeClr>
              </a:gs>
              <a:gs pos="1667">
                <a:schemeClr val="bg1">
                  <a:lumMod val="95000"/>
                </a:schemeClr>
              </a:gs>
              <a:gs pos="50000">
                <a:schemeClr val="bg1"/>
              </a:gs>
            </a:gsLst>
            <a:lin ang="0" scaled="0"/>
          </a:gradFill>
          <a:ln>
            <a:noFill/>
          </a:ln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000" b="1" baseline="0" dirty="0">
                <a:solidFill>
                  <a:srgbClr val="003C9E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marL="0" lvl="0" indent="-342860">
              <a:lnSpc>
                <a:spcPct val="10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dirty="0"/>
              <a:t>Main 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90600"/>
            <a:ext cx="8229600" cy="533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kumimoji="0" lang="en-US" sz="2500" b="0" i="0" u="none" strike="noStrike" kern="1200" cap="none" spc="0" normalizeH="0" baseline="0" dirty="0" smtClean="0">
                <a:ln>
                  <a:noFill/>
                </a:ln>
                <a:solidFill>
                  <a:srgbClr val="24B0E3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46" indent="0">
              <a:buNone/>
              <a:defRPr sz="1200"/>
            </a:lvl2pPr>
            <a:lvl3pPr marL="914293" indent="0">
              <a:buNone/>
              <a:defRPr sz="1000"/>
            </a:lvl3pPr>
            <a:lvl4pPr marL="1371440" indent="0">
              <a:buNone/>
              <a:defRPr sz="900"/>
            </a:lvl4pPr>
            <a:lvl5pPr marL="1828586" indent="0">
              <a:buNone/>
              <a:defRPr sz="900"/>
            </a:lvl5pPr>
            <a:lvl6pPr marL="2285733" indent="0">
              <a:buNone/>
              <a:defRPr sz="900"/>
            </a:lvl6pPr>
            <a:lvl7pPr marL="2742879" indent="0">
              <a:buNone/>
              <a:defRPr sz="900"/>
            </a:lvl7pPr>
            <a:lvl8pPr marL="3200026" indent="0">
              <a:buNone/>
              <a:defRPr sz="900"/>
            </a:lvl8pPr>
            <a:lvl9pPr marL="3657172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46" indent="0">
              <a:buNone/>
              <a:defRPr sz="2800"/>
            </a:lvl2pPr>
            <a:lvl3pPr marL="914293" indent="0">
              <a:buNone/>
              <a:defRPr sz="2400"/>
            </a:lvl3pPr>
            <a:lvl4pPr marL="1371440" indent="0">
              <a:buNone/>
              <a:defRPr sz="2000"/>
            </a:lvl4pPr>
            <a:lvl5pPr marL="1828586" indent="0">
              <a:buNone/>
              <a:defRPr sz="2000"/>
            </a:lvl5pPr>
            <a:lvl6pPr marL="2285733" indent="0">
              <a:buNone/>
              <a:defRPr sz="2000"/>
            </a:lvl6pPr>
            <a:lvl7pPr marL="2742879" indent="0">
              <a:buNone/>
              <a:defRPr sz="2000"/>
            </a:lvl7pPr>
            <a:lvl8pPr marL="3200026" indent="0">
              <a:buNone/>
              <a:defRPr sz="2000"/>
            </a:lvl8pPr>
            <a:lvl9pPr marL="3657172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4953000"/>
            <a:ext cx="8229600" cy="639762"/>
          </a:xfrm>
          <a:prstGeom prst="rect">
            <a:avLst/>
          </a:prstGeom>
          <a:gradFill>
            <a:gsLst>
              <a:gs pos="100000">
                <a:schemeClr val="bg1">
                  <a:lumMod val="95000"/>
                </a:schemeClr>
              </a:gs>
              <a:gs pos="1667">
                <a:schemeClr val="bg1">
                  <a:lumMod val="95000"/>
                </a:schemeClr>
              </a:gs>
              <a:gs pos="50000">
                <a:schemeClr val="bg1"/>
              </a:gs>
            </a:gsLst>
            <a:lin ang="0" scaled="0"/>
          </a:gradFill>
          <a:ln>
            <a:noFill/>
          </a:ln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3000" b="1" baseline="0" dirty="0">
                <a:solidFill>
                  <a:srgbClr val="003C9E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marL="0" lvl="0" indent="-342860">
              <a:lnSpc>
                <a:spcPct val="10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dirty="0"/>
              <a:t>Main Title</a:t>
            </a:r>
          </a:p>
        </p:txBody>
      </p:sp>
      <p:sp>
        <p:nvSpPr>
          <p:cNvPr id="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668962"/>
            <a:ext cx="8229600" cy="533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kumimoji="0" lang="en-US" sz="2500" b="0" i="0" u="none" strike="noStrike" kern="1200" cap="none" spc="0" normalizeH="0" baseline="0" dirty="0" smtClean="0">
                <a:ln>
                  <a:noFill/>
                </a:ln>
                <a:solidFill>
                  <a:srgbClr val="24B0E3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_small.png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375905" y="6071616"/>
            <a:ext cx="572609" cy="6858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305800" y="5901068"/>
            <a:ext cx="685170" cy="8206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3536" y="6553200"/>
            <a:ext cx="33777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1" dirty="0">
                <a:solidFill>
                  <a:srgbClr val="003C9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Learning</a:t>
            </a:r>
            <a:r>
              <a:rPr lang="en-US" sz="800" b="1" i="1" baseline="0" dirty="0">
                <a:solidFill>
                  <a:srgbClr val="003C9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with Purpose</a:t>
            </a:r>
            <a:endParaRPr lang="en-US" sz="800" b="1" i="1" dirty="0">
              <a:solidFill>
                <a:srgbClr val="003C9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293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0" indent="-342860" algn="l" defTabSz="914293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63" indent="-285717" algn="l" defTabSz="914293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67" indent="-228573" algn="l" defTabSz="91429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13" indent="-228573" algn="l" defTabSz="914293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59" indent="-228573" algn="l" defTabSz="914293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06" indent="-228573" algn="l" defTabSz="91429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3" indent="-228573" algn="l" defTabSz="91429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99" indent="-228573" algn="l" defTabSz="91429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46" indent="-228573" algn="l" defTabSz="91429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9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2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aws.amazon.com/AmazonS3/latest/gsg/GetStartedWithS3.html" TargetMode="External"/><Relationship Id="rId2" Type="http://schemas.openxmlformats.org/officeDocument/2006/relationships/hyperlink" Target="http://docs.aws.amazon.com/iot/latest/developerguide/iot-g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ocs.blynk.cc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295400" y="1981201"/>
            <a:ext cx="6553200" cy="76199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+mj-lt"/>
              </a:rPr>
              <a:t>Smart IOT Door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100" dirty="0">
                <a:solidFill>
                  <a:srgbClr val="000000"/>
                </a:solidFill>
                <a:latin typeface="+mj-lt"/>
              </a:rPr>
              <a:t>Presented By</a:t>
            </a:r>
          </a:p>
          <a:p>
            <a:r>
              <a:rPr lang="en-US" sz="2100" dirty="0" err="1">
                <a:solidFill>
                  <a:srgbClr val="000000"/>
                </a:solidFill>
                <a:latin typeface="+mj-lt"/>
              </a:rPr>
              <a:t>Rakesh</a:t>
            </a:r>
            <a:r>
              <a:rPr lang="en-US" sz="21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+mj-lt"/>
              </a:rPr>
              <a:t>Musalay</a:t>
            </a:r>
            <a:r>
              <a:rPr lang="en-US" sz="2100" dirty="0">
                <a:solidFill>
                  <a:srgbClr val="000000"/>
                </a:solidFill>
                <a:latin typeface="+mj-lt"/>
              </a:rPr>
              <a:t> &amp; Priyanka </a:t>
            </a:r>
            <a:r>
              <a:rPr lang="en-US" sz="2100" dirty="0" err="1">
                <a:solidFill>
                  <a:srgbClr val="000000"/>
                </a:solidFill>
                <a:latin typeface="+mj-lt"/>
              </a:rPr>
              <a:t>N.Murthy</a:t>
            </a:r>
            <a:endParaRPr lang="en-US" sz="2100" dirty="0">
              <a:solidFill>
                <a:srgbClr val="000000"/>
              </a:solidFill>
              <a:latin typeface="+mj-lt"/>
            </a:endParaRPr>
          </a:p>
          <a:p>
            <a:pPr lvl="0">
              <a:spcBef>
                <a:spcPts val="560"/>
              </a:spcBef>
              <a:buClr>
                <a:schemeClr val="accent1"/>
              </a:buClr>
              <a:buSzPct val="25000"/>
            </a:pPr>
            <a:r>
              <a:rPr lang="en-US" sz="2100" dirty="0">
                <a:solidFill>
                  <a:srgbClr val="000000"/>
                </a:solidFill>
                <a:latin typeface="+mj-lt"/>
                <a:sym typeface="Calibri"/>
              </a:rPr>
              <a:t>Spring 2017</a:t>
            </a:r>
          </a:p>
          <a:p>
            <a:pPr lvl="0">
              <a:spcBef>
                <a:spcPts val="400"/>
              </a:spcBef>
              <a:buClr>
                <a:schemeClr val="accent1"/>
              </a:buClr>
              <a:buSzPct val="25000"/>
            </a:pPr>
            <a:r>
              <a:rPr lang="en-US" sz="2100" dirty="0">
                <a:solidFill>
                  <a:srgbClr val="000000"/>
                </a:solidFill>
                <a:latin typeface="+mj-lt"/>
                <a:sym typeface="Calibri"/>
              </a:rPr>
              <a:t>University of Massachusetts, Lowell</a:t>
            </a:r>
          </a:p>
          <a:p>
            <a:pPr lvl="0">
              <a:spcBef>
                <a:spcPts val="400"/>
              </a:spcBef>
              <a:buClr>
                <a:schemeClr val="accent1"/>
              </a:buClr>
              <a:buSzPct val="25000"/>
            </a:pPr>
            <a:r>
              <a:rPr lang="en-US" sz="2100" dirty="0">
                <a:solidFill>
                  <a:srgbClr val="000000"/>
                </a:solidFill>
                <a:latin typeface="+mj-lt"/>
                <a:sym typeface="Calibri"/>
              </a:rPr>
              <a:t>220 Pawtucket St,Lowell,MA-01854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247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509">
        <p:fade/>
      </p:transition>
    </mc:Choice>
    <mc:Fallback xmlns="">
      <p:transition spd="med" advTm="3509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S3 Bucket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80019"/>
            <a:ext cx="8991599" cy="457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09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371601"/>
            <a:ext cx="82296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+mj-lt"/>
              </a:rPr>
              <a:t>Implemented IOT enabled prototype for keyless door entry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+mj-lt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+mj-lt"/>
              </a:rPr>
              <a:t>Enhanced security with motion detection and image uploads to the cloud 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+mj-lt"/>
            </a:endParaRPr>
          </a:p>
          <a:p>
            <a:pPr marL="0" indent="0">
              <a:buNone/>
            </a:pPr>
            <a:endParaRPr lang="en-US" b="1" dirty="0">
              <a:solidFill>
                <a:srgbClr val="000000"/>
              </a:solidFill>
              <a:latin typeface="+mj-lt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latin typeface="+mj-lt"/>
              </a:rPr>
              <a:t>Possible Enhancements</a:t>
            </a:r>
          </a:p>
          <a:p>
            <a:pPr>
              <a:buFont typeface="Arial"/>
              <a:buChar char="•"/>
            </a:pPr>
            <a:r>
              <a:rPr lang="en-US" dirty="0" err="1">
                <a:solidFill>
                  <a:srgbClr val="000000"/>
                </a:solidFill>
                <a:latin typeface="+mj-lt"/>
              </a:rPr>
              <a:t>Alexa</a:t>
            </a:r>
            <a:r>
              <a:rPr lang="en-US" dirty="0">
                <a:solidFill>
                  <a:srgbClr val="000000"/>
                </a:solidFill>
                <a:latin typeface="+mj-lt"/>
              </a:rPr>
              <a:t> Voice service</a:t>
            </a:r>
          </a:p>
          <a:p>
            <a:pPr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+mj-lt"/>
              </a:rPr>
              <a:t>Facial recognition using Amazon </a:t>
            </a:r>
            <a:r>
              <a:rPr lang="en-US" dirty="0" err="1">
                <a:solidFill>
                  <a:srgbClr val="000000"/>
                </a:solidFill>
                <a:latin typeface="+mj-lt"/>
              </a:rPr>
              <a:t>Rekognition</a:t>
            </a:r>
            <a:endParaRPr lang="en-US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25067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[1]	AWS IOT </a:t>
            </a:r>
            <a:r>
              <a:rPr lang="en-US" dirty="0">
                <a:hlinkClick r:id="rId2"/>
              </a:rPr>
              <a:t>http://docs.aws.amazon.com/iot/latest/developerguide/iot-gs.html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[2] AWS S3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http://docs.aws.amazon.com/AmazonS3/latest/gsg/GetStartedWithS3.html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[3] </a:t>
            </a:r>
            <a:r>
              <a:rPr lang="en-US" dirty="0" err="1"/>
              <a:t>Blynk</a:t>
            </a:r>
            <a:r>
              <a:rPr lang="en-US" dirty="0"/>
              <a:t> Server and APP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http://docs.blynk.cc/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96285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62298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+mn-lt"/>
              </a:rPr>
              <a:t>Introduction</a:t>
            </a:r>
          </a:p>
          <a:p>
            <a:r>
              <a:rPr lang="en-US" dirty="0">
                <a:solidFill>
                  <a:srgbClr val="000000"/>
                </a:solidFill>
                <a:latin typeface="+mn-lt"/>
              </a:rPr>
              <a:t>High level Design Architecture</a:t>
            </a:r>
          </a:p>
          <a:p>
            <a:r>
              <a:rPr lang="en-US" dirty="0">
                <a:solidFill>
                  <a:srgbClr val="000000"/>
                </a:solidFill>
                <a:latin typeface="+mn-lt"/>
              </a:rPr>
              <a:t>Technology Stack</a:t>
            </a:r>
          </a:p>
          <a:p>
            <a:r>
              <a:rPr lang="en-US" dirty="0">
                <a:solidFill>
                  <a:srgbClr val="000000"/>
                </a:solidFill>
                <a:latin typeface="+mn-lt"/>
              </a:rPr>
              <a:t>Demonstration</a:t>
            </a:r>
          </a:p>
          <a:p>
            <a:r>
              <a:rPr lang="en-US" dirty="0">
                <a:solidFill>
                  <a:srgbClr val="000000"/>
                </a:solidFill>
                <a:latin typeface="+mn-lt"/>
              </a:rPr>
              <a:t>Analytics</a:t>
            </a:r>
          </a:p>
          <a:p>
            <a:r>
              <a:rPr lang="en-US" dirty="0">
                <a:solidFill>
                  <a:srgbClr val="000000"/>
                </a:solidFill>
                <a:latin typeface="+mn-lt"/>
              </a:rPr>
              <a:t>Conclusion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11390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23">
        <p:fade/>
      </p:transition>
    </mc:Choice>
    <mc:Fallback xmlns="">
      <p:transition spd="med" advTm="1123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rgbClr val="000000"/>
                </a:solidFill>
                <a:latin typeface="+mn-lt"/>
              </a:rPr>
              <a:t>Smart Door </a:t>
            </a:r>
            <a:r>
              <a:rPr lang="mr-IN" sz="2400" dirty="0">
                <a:solidFill>
                  <a:srgbClr val="000000"/>
                </a:solidFill>
                <a:latin typeface="+mn-lt"/>
              </a:rPr>
              <a:t>–</a:t>
            </a:r>
            <a:r>
              <a:rPr lang="en-US" sz="2400" dirty="0">
                <a:solidFill>
                  <a:srgbClr val="000000"/>
                </a:solidFill>
                <a:latin typeface="+mn-lt"/>
              </a:rPr>
              <a:t> “See who is there from anywhere and lock/unlock the door”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+mn-lt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0000"/>
                </a:solidFill>
                <a:latin typeface="+mn-lt"/>
              </a:rPr>
              <a:t>Key Features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+mn-lt"/>
            </a:endParaRPr>
          </a:p>
          <a:p>
            <a:pPr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+mn-lt"/>
              </a:rPr>
              <a:t>Movement detection and visitor alert notifications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+mn-lt"/>
            </a:endParaRPr>
          </a:p>
          <a:p>
            <a:pPr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+mn-lt"/>
              </a:rPr>
              <a:t>Automatic image capture and AWS cloud uploads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+mn-lt"/>
            </a:endParaRPr>
          </a:p>
          <a:p>
            <a:pPr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+mn-lt"/>
              </a:rPr>
              <a:t>Remote access to the door lock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6087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0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0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228600"/>
            <a:ext cx="8229600" cy="639762"/>
          </a:xfrm>
        </p:spPr>
        <p:txBody>
          <a:bodyPr/>
          <a:lstStyle/>
          <a:p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High level Design Architecture </a:t>
            </a:r>
            <a:r>
              <a:rPr lang="en-US" sz="1000" dirty="0">
                <a:solidFill>
                  <a:schemeClr val="tx2"/>
                </a:solidFill>
              </a:rPr>
              <a:t>[1][2]</a:t>
            </a:r>
            <a:br>
              <a:rPr lang="en-US" dirty="0">
                <a:solidFill>
                  <a:schemeClr val="tx2"/>
                </a:solidFill>
              </a:rPr>
            </a:b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" y="1066800"/>
            <a:ext cx="816292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+mn-lt"/>
              </a:rPr>
              <a:t>Hardware</a:t>
            </a:r>
          </a:p>
          <a:p>
            <a:pPr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Raspberry Pi </a:t>
            </a:r>
          </a:p>
          <a:p>
            <a:pPr>
              <a:buFont typeface="Arial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+mn-lt"/>
              </a:rPr>
              <a:t>PIR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 Motion sensor</a:t>
            </a:r>
          </a:p>
          <a:p>
            <a:pPr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Raspberry pi -Camera Module</a:t>
            </a:r>
          </a:p>
          <a:p>
            <a:pPr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Relay switch</a:t>
            </a:r>
          </a:p>
          <a:p>
            <a:pPr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Solenoid door latch</a:t>
            </a:r>
          </a:p>
          <a:p>
            <a:pPr>
              <a:buFont typeface="Arial"/>
              <a:buChar char="•"/>
            </a:pPr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+mn-lt"/>
              </a:rPr>
              <a:t>Software</a:t>
            </a:r>
          </a:p>
          <a:p>
            <a:r>
              <a:rPr lang="en-US" sz="2000" dirty="0">
                <a:solidFill>
                  <a:srgbClr val="000000"/>
                </a:solidFill>
                <a:latin typeface="+mn-lt"/>
              </a:rPr>
              <a:t>AWS </a:t>
            </a:r>
            <a:r>
              <a:rPr lang="en-US" sz="2000" dirty="0" err="1">
                <a:solidFill>
                  <a:srgbClr val="000000"/>
                </a:solidFill>
                <a:latin typeface="+mn-lt"/>
              </a:rPr>
              <a:t>IoT</a:t>
            </a:r>
            <a:r>
              <a:rPr lang="en-US" sz="2000" dirty="0">
                <a:solidFill>
                  <a:srgbClr val="000000"/>
                </a:solidFill>
                <a:latin typeface="+mn-lt"/>
              </a:rPr>
              <a:t> framework</a:t>
            </a:r>
          </a:p>
          <a:p>
            <a:r>
              <a:rPr lang="en-US" sz="2000" dirty="0">
                <a:solidFill>
                  <a:srgbClr val="000000"/>
                </a:solidFill>
                <a:latin typeface="+mn-lt"/>
              </a:rPr>
              <a:t>AWS Dynamo DB</a:t>
            </a:r>
          </a:p>
          <a:p>
            <a:r>
              <a:rPr lang="en-US" sz="2000" dirty="0">
                <a:solidFill>
                  <a:srgbClr val="000000"/>
                </a:solidFill>
                <a:latin typeface="+mn-lt"/>
              </a:rPr>
              <a:t>AWS S3</a:t>
            </a:r>
          </a:p>
          <a:p>
            <a:r>
              <a:rPr lang="en-US" sz="2000" dirty="0">
                <a:solidFill>
                  <a:srgbClr val="000000"/>
                </a:solidFill>
                <a:latin typeface="+mn-lt"/>
              </a:rPr>
              <a:t>AWS SNS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+mn-lt"/>
              </a:rPr>
              <a:t>Blynk</a:t>
            </a:r>
            <a:r>
              <a:rPr lang="en-US" sz="2000" dirty="0">
                <a:solidFill>
                  <a:srgbClr val="000000"/>
                </a:solidFill>
                <a:latin typeface="+mn-lt"/>
              </a:rPr>
              <a:t> IOT App</a:t>
            </a:r>
          </a:p>
          <a:p>
            <a:r>
              <a:rPr lang="en-US" sz="2000" dirty="0">
                <a:solidFill>
                  <a:srgbClr val="000000"/>
                </a:solidFill>
                <a:latin typeface="+mn-lt"/>
              </a:rPr>
              <a:t>Motion Libraries -Camera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Stack</a:t>
            </a:r>
          </a:p>
        </p:txBody>
      </p:sp>
    </p:spTree>
    <p:extLst>
      <p:ext uri="{BB962C8B-B14F-4D97-AF65-F5344CB8AC3E}">
        <p14:creationId xmlns:p14="http://schemas.microsoft.com/office/powerpoint/2010/main" val="2644388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967316"/>
            <a:ext cx="3200400" cy="541866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2"/>
          </a:xfrm>
        </p:spPr>
        <p:txBody>
          <a:bodyPr/>
          <a:lstStyle/>
          <a:p>
            <a:r>
              <a:rPr lang="en-US" dirty="0" err="1"/>
              <a:t>Blynk</a:t>
            </a:r>
            <a:r>
              <a:rPr lang="en-US" dirty="0"/>
              <a:t> IOT App Dashboard</a:t>
            </a:r>
            <a:r>
              <a:rPr lang="en-US" sz="1000" dirty="0"/>
              <a:t>[3]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066800"/>
            <a:ext cx="51816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3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OTProjec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774825"/>
            <a:ext cx="8229600" cy="452755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389946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47800"/>
            <a:ext cx="8198686" cy="28670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Analytics - Motion sensor data</a:t>
            </a:r>
          </a:p>
        </p:txBody>
      </p:sp>
    </p:spTree>
    <p:extLst>
      <p:ext uri="{BB962C8B-B14F-4D97-AF65-F5344CB8AC3E}">
        <p14:creationId xmlns:p14="http://schemas.microsoft.com/office/powerpoint/2010/main" val="230060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14" y="1012952"/>
            <a:ext cx="9098214" cy="482031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S3 Bucket</a:t>
            </a:r>
          </a:p>
        </p:txBody>
      </p:sp>
    </p:spTree>
    <p:extLst>
      <p:ext uri="{BB962C8B-B14F-4D97-AF65-F5344CB8AC3E}">
        <p14:creationId xmlns:p14="http://schemas.microsoft.com/office/powerpoint/2010/main" val="79041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heme/theme1.xml><?xml version="1.0" encoding="utf-8"?>
<a:theme xmlns:a="http://schemas.openxmlformats.org/drawingml/2006/main" name="Deep Blue -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IoT_project (1)</Template>
  <TotalTime>988</TotalTime>
  <Words>169</Words>
  <Application>Microsoft Office PowerPoint</Application>
  <PresentationFormat>On-screen Show (4:3)</PresentationFormat>
  <Paragraphs>64</Paragraphs>
  <Slides>13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Verdana</vt:lpstr>
      <vt:lpstr>Deep Blue - Template</vt:lpstr>
      <vt:lpstr>Smart IOT Door</vt:lpstr>
      <vt:lpstr>Outline</vt:lpstr>
      <vt:lpstr>Introduction</vt:lpstr>
      <vt:lpstr> High level Design Architecture [1][2] </vt:lpstr>
      <vt:lpstr>Technology Stack</vt:lpstr>
      <vt:lpstr>Blynk IOT App Dashboard[3]</vt:lpstr>
      <vt:lpstr>Demonstration</vt:lpstr>
      <vt:lpstr>Analytics - Motion sensor data</vt:lpstr>
      <vt:lpstr>AWS S3 Bucket</vt:lpstr>
      <vt:lpstr>AWS S3 Bucket</vt:lpstr>
      <vt:lpstr>Conclusion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HoDoor-Smart Door</dc:title>
  <dc:creator>Rakesh Musalay</dc:creator>
  <cp:lastModifiedBy>Rakesh Musalay</cp:lastModifiedBy>
  <cp:revision>22</cp:revision>
  <dcterms:created xsi:type="dcterms:W3CDTF">2017-04-27T04:33:54Z</dcterms:created>
  <dcterms:modified xsi:type="dcterms:W3CDTF">2017-04-27T21:02:41Z</dcterms:modified>
</cp:coreProperties>
</file>